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61" r:id="rId2"/>
    <p:sldId id="278" r:id="rId3"/>
    <p:sldId id="280" r:id="rId4"/>
    <p:sldId id="281" r:id="rId5"/>
    <p:sldId id="282" r:id="rId6"/>
    <p:sldId id="283" r:id="rId7"/>
    <p:sldId id="289" r:id="rId8"/>
    <p:sldId id="290" r:id="rId9"/>
    <p:sldId id="284" r:id="rId10"/>
    <p:sldId id="285" r:id="rId11"/>
    <p:sldId id="286" r:id="rId12"/>
    <p:sldId id="287" r:id="rId13"/>
    <p:sldId id="291" r:id="rId14"/>
    <p:sldId id="288" r:id="rId15"/>
    <p:sldId id="294" r:id="rId16"/>
    <p:sldId id="292" r:id="rId17"/>
    <p:sldId id="29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C57C11"/>
    <a:srgbClr val="CD41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1" autoAdjust="0"/>
    <p:restoredTop sz="94643" autoAdjust="0"/>
  </p:normalViewPr>
  <p:slideViewPr>
    <p:cSldViewPr snapToGrid="0" snapToObjects="1">
      <p:cViewPr varScale="1">
        <p:scale>
          <a:sx n="79" d="100"/>
          <a:sy n="79" d="100"/>
        </p:scale>
        <p:origin x="420" y="78"/>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6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03A41-A8FE-B646-B0E2-841EE040532E}" type="datetimeFigureOut">
              <a:rPr lang="en-US" smtClean="0"/>
              <a:pPr/>
              <a:t>8/6/2021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7A11E-3DBA-8841-A8C8-809E31C0C664}" type="slidenum">
              <a:rPr lang="en-US" smtClean="0"/>
              <a:pPr/>
              <a:t>‹#›</a:t>
            </a:fld>
            <a:endParaRPr lang="en-US" dirty="0"/>
          </a:p>
        </p:txBody>
      </p:sp>
    </p:spTree>
    <p:extLst>
      <p:ext uri="{BB962C8B-B14F-4D97-AF65-F5344CB8AC3E}">
        <p14:creationId xmlns:p14="http://schemas.microsoft.com/office/powerpoint/2010/main" val="335627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F4240ED-599E-E542-B21D-436D0D862B4D}"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1564252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4240ED-599E-E542-B21D-436D0D862B4D}"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1317599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4240ED-599E-E542-B21D-436D0D862B4D}"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42974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4240ED-599E-E542-B21D-436D0D862B4D}"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895465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4240ED-599E-E542-B21D-436D0D862B4D}" type="datetimeFigureOut">
              <a:rPr lang="en-US" smtClean="0"/>
              <a:pPr/>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516587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4240ED-599E-E542-B21D-436D0D862B4D}" type="datetimeFigureOut">
              <a:rPr lang="en-US" smtClean="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17206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4240ED-599E-E542-B21D-436D0D862B4D}" type="datetimeFigureOut">
              <a:rPr lang="en-US" smtClean="0"/>
              <a:pPr/>
              <a:t>8/6/2021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1431778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4240ED-599E-E542-B21D-436D0D862B4D}" type="datetimeFigureOut">
              <a:rPr lang="en-US" smtClean="0"/>
              <a:pPr/>
              <a:t>8/6/2021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1339589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240ED-599E-E542-B21D-436D0D862B4D}" type="datetimeFigureOut">
              <a:rPr lang="en-US" smtClean="0"/>
              <a:pPr/>
              <a:t>8/6/2021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266961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4240ED-599E-E542-B21D-436D0D862B4D}" type="datetimeFigureOut">
              <a:rPr lang="en-US" smtClean="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72602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4240ED-599E-E542-B21D-436D0D862B4D}" type="datetimeFigureOut">
              <a:rPr lang="en-US" smtClean="0"/>
              <a:pPr/>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223553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240ED-599E-E542-B21D-436D0D862B4D}" type="datetimeFigureOut">
              <a:rPr lang="en-US" smtClean="0"/>
              <a:pPr/>
              <a:t>8/6/2021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F73C9D-3D83-C74D-A3B9-F4493C5C0FF9}" type="slidenum">
              <a:rPr lang="en-US" smtClean="0"/>
              <a:pPr/>
              <a:t>‹#›</a:t>
            </a:fld>
            <a:endParaRPr lang="en-US" dirty="0"/>
          </a:p>
        </p:txBody>
      </p:sp>
    </p:spTree>
    <p:extLst>
      <p:ext uri="{BB962C8B-B14F-4D97-AF65-F5344CB8AC3E}">
        <p14:creationId xmlns:p14="http://schemas.microsoft.com/office/powerpoint/2010/main" val="15732363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A9F6E2-278D-434C-9483-C2EA2A4E6B94}"/>
              </a:ext>
            </a:extLst>
          </p:cNvPr>
          <p:cNvSpPr txBox="1"/>
          <p:nvPr/>
        </p:nvSpPr>
        <p:spPr>
          <a:xfrm>
            <a:off x="2543175" y="5441607"/>
            <a:ext cx="7143750" cy="1015663"/>
          </a:xfrm>
          <a:prstGeom prst="rect">
            <a:avLst/>
          </a:prstGeom>
          <a:noFill/>
        </p:spPr>
        <p:txBody>
          <a:bodyPr wrap="square" rtlCol="0">
            <a:spAutoFit/>
          </a:bodyPr>
          <a:lstStyle/>
          <a:p>
            <a:pPr algn="ctr"/>
            <a:r>
              <a:rPr lang="en-US" sz="2000" b="1" dirty="0"/>
              <a:t>Department of Computer Science &amp; Engineering</a:t>
            </a:r>
          </a:p>
          <a:p>
            <a:pPr algn="ctr"/>
            <a:r>
              <a:rPr lang="en-US" sz="2000" dirty="0">
                <a:effectLst>
                  <a:outerShdw blurRad="38100" dist="38100" dir="2700000" algn="tl">
                    <a:srgbClr val="000000">
                      <a:alpha val="43137"/>
                    </a:srgbClr>
                  </a:outerShdw>
                </a:effectLst>
              </a:rPr>
              <a:t>Buddha Institute of Technology,</a:t>
            </a:r>
          </a:p>
          <a:p>
            <a:pPr algn="ctr"/>
            <a:r>
              <a:rPr lang="en-US" sz="2000" dirty="0">
                <a:effectLst>
                  <a:outerShdw blurRad="38100" dist="38100" dir="2700000" algn="tl">
                    <a:srgbClr val="000000">
                      <a:alpha val="43137"/>
                    </a:srgbClr>
                  </a:outerShdw>
                </a:effectLst>
              </a:rPr>
              <a:t>GIDA, Gorakhpur</a:t>
            </a:r>
            <a:endParaRPr lang="en-IN" sz="2000"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5795837" y="4487585"/>
            <a:ext cx="909765" cy="941665"/>
          </a:xfrm>
          <a:prstGeom prst="rect">
            <a:avLst/>
          </a:prstGeom>
          <a:noFill/>
          <a:ln w="9525">
            <a:noFill/>
            <a:miter lim="800000"/>
            <a:headEnd/>
            <a:tailEnd/>
          </a:ln>
        </p:spPr>
      </p:pic>
      <p:sp>
        <p:nvSpPr>
          <p:cNvPr id="7" name="Subtitle 6"/>
          <p:cNvSpPr>
            <a:spLocks noGrp="1"/>
          </p:cNvSpPr>
          <p:nvPr>
            <p:ph type="subTitle" idx="1"/>
          </p:nvPr>
        </p:nvSpPr>
        <p:spPr>
          <a:xfrm>
            <a:off x="1809750" y="915389"/>
            <a:ext cx="9144000" cy="2870799"/>
          </a:xfrm>
        </p:spPr>
        <p:txBody>
          <a:bodyP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 </a:t>
            </a:r>
            <a:r>
              <a:rPr lang="en-US" sz="5600" b="1" dirty="0" smtClean="0">
                <a:solidFill>
                  <a:srgbClr val="70AD47">
                    <a:lumMod val="50000"/>
                  </a:srgbClr>
                </a:solidFill>
                <a:latin typeface="Algerian" pitchFamily="82" charset="0"/>
              </a:rPr>
              <a:t>PROJECT PRESENTATION</a:t>
            </a:r>
            <a:r>
              <a:rPr kumimoji="0" lang="en-IN" sz="2500" b="1" i="0" u="none" strike="noStrike" kern="1200" cap="none" spc="0" normalizeH="0" baseline="0" noProof="0" dirty="0" smtClean="0">
                <a:ln>
                  <a:noFill/>
                </a:ln>
                <a:solidFill>
                  <a:srgbClr val="70AD47">
                    <a:lumMod val="50000"/>
                  </a:srgbClr>
                </a:solidFill>
                <a:effectLst/>
                <a:uLnTx/>
                <a:uFillTx/>
                <a:latin typeface="Algerian" pitchFamily="82" charset="0"/>
                <a:ea typeface="+mn-ea"/>
                <a:cs typeface="+mn-cs"/>
              </a:rPr>
              <a:t> </a:t>
            </a:r>
            <a:endParaRPr kumimoji="0" lang="en-IN" sz="2500" b="1" i="0" u="none" strike="noStrike" kern="1200" cap="none" spc="0" normalizeH="0" baseline="0" noProof="0" dirty="0">
              <a:ln>
                <a:noFill/>
              </a:ln>
              <a:solidFill>
                <a:srgbClr val="70AD47">
                  <a:lumMod val="50000"/>
                </a:srgbClr>
              </a:solidFill>
              <a:effectLst/>
              <a:uLnTx/>
              <a:uFillTx/>
              <a:latin typeface="Algerian" pitchFamily="8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3400" b="1" dirty="0" smtClean="0">
                <a:solidFill>
                  <a:srgbClr val="70AD47">
                    <a:lumMod val="50000"/>
                  </a:srgbClr>
                </a:solidFill>
                <a:latin typeface="Algerian" pitchFamily="82" charset="0"/>
              </a:rPr>
              <a:t>ON</a:t>
            </a:r>
            <a:endParaRPr kumimoji="0" lang="en-US" sz="3400" b="1" i="0" u="none" strike="noStrike" kern="1200" cap="none" spc="0" normalizeH="0" baseline="0" noProof="0" dirty="0">
              <a:ln>
                <a:noFill/>
              </a:ln>
              <a:solidFill>
                <a:srgbClr val="70AD47">
                  <a:lumMod val="50000"/>
                </a:srgbClr>
              </a:solidFill>
              <a:effectLst/>
              <a:uLnTx/>
              <a:uFillTx/>
              <a:latin typeface="Algerian" pitchFamily="82" charset="0"/>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a:buNone/>
              <a:tabLst/>
              <a:defRPr/>
            </a:pPr>
            <a:r>
              <a:rPr lang="en-US" sz="6200" dirty="0">
                <a:solidFill>
                  <a:srgbClr val="FF0000"/>
                </a:solidFill>
                <a:latin typeface="Bernard MT Condensed" panose="020F0502020204030204" pitchFamily="34" charset="0"/>
              </a:rPr>
              <a:t>STUDENT MARKS PREDICTOR</a:t>
            </a:r>
            <a:endParaRPr kumimoji="0" lang="en-US" sz="2800" b="1"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p:txBody>
      </p:sp>
      <p:sp>
        <p:nvSpPr>
          <p:cNvPr id="11" name="Subtitle 6"/>
          <p:cNvSpPr txBox="1">
            <a:spLocks/>
          </p:cNvSpPr>
          <p:nvPr/>
        </p:nvSpPr>
        <p:spPr>
          <a:xfrm>
            <a:off x="8958262" y="3670003"/>
            <a:ext cx="2828926" cy="2774910"/>
          </a:xfrm>
          <a:prstGeom prst="rect">
            <a:avLst/>
          </a:prstGeom>
        </p:spPr>
        <p:txBody>
          <a:bodyPr vert="horz" lIns="91440" tIns="45720" rIns="91440" bIns="45720" rtlCol="0">
            <a:normAutofit/>
          </a:bodyPr>
          <a:lstStyle/>
          <a:p>
            <a:pPr marL="0" marR="0" lvl="0" indent="0" algn="r" defTabSz="914400" rtl="0" eaLnBrk="1" fontAlgn="auto" latinLnBrk="0" hangingPunct="1">
              <a:lnSpc>
                <a:spcPct val="90000"/>
              </a:lnSpc>
              <a:spcBef>
                <a:spcPts val="1000"/>
              </a:spcBef>
              <a:spcAft>
                <a:spcPts val="0"/>
              </a:spcAft>
              <a:buClrTx/>
              <a:buSzTx/>
              <a:buFont typeface="Arial"/>
              <a:buNone/>
              <a:tabLst/>
              <a:defRPr/>
            </a:pPr>
            <a:r>
              <a:rPr kumimoji="0" lang="en-US" i="0" u="none" strike="noStrike" kern="1200" cap="none" spc="0" normalizeH="0" baseline="0" noProof="0" dirty="0">
                <a:ln>
                  <a:noFill/>
                </a:ln>
                <a:solidFill>
                  <a:schemeClr val="tx1"/>
                </a:solidFill>
                <a:effectLst/>
                <a:uLnTx/>
                <a:uFillTx/>
                <a:latin typeface="+mn-lt"/>
                <a:ea typeface="+mn-ea"/>
                <a:cs typeface="+mn-cs"/>
              </a:rPr>
              <a:t>Submitted by :</a:t>
            </a:r>
          </a:p>
          <a:p>
            <a:pPr marL="0" marR="0" lvl="0" indent="0" algn="r" defTabSz="914400" rtl="0" eaLnBrk="1" fontAlgn="auto" latinLnBrk="0" hangingPunct="1">
              <a:lnSpc>
                <a:spcPct val="90000"/>
              </a:lnSpc>
              <a:spcBef>
                <a:spcPts val="1000"/>
              </a:spcBef>
              <a:spcAft>
                <a:spcPts val="0"/>
              </a:spcAft>
              <a:buClrTx/>
              <a:buSzTx/>
              <a:buFont typeface="Arial"/>
              <a:buNone/>
              <a:tabLst/>
              <a:defRPr/>
            </a:pPr>
            <a:r>
              <a:rPr lang="en-US" dirty="0"/>
              <a:t>Ayush Ranjan </a:t>
            </a:r>
            <a:r>
              <a:rPr lang="en-US" dirty="0" smtClean="0"/>
              <a:t>Srivastava</a:t>
            </a:r>
          </a:p>
          <a:p>
            <a:pPr marL="0" marR="0" lvl="0" indent="0" algn="r" defTabSz="914400" rtl="0" eaLnBrk="1" fontAlgn="auto" latinLnBrk="0" hangingPunct="1">
              <a:lnSpc>
                <a:spcPct val="90000"/>
              </a:lnSpc>
              <a:spcBef>
                <a:spcPts val="1000"/>
              </a:spcBef>
              <a:spcAft>
                <a:spcPts val="0"/>
              </a:spcAft>
              <a:buClrTx/>
              <a:buSzTx/>
              <a:buFont typeface="Arial"/>
              <a:buNone/>
              <a:tabLst/>
              <a:defRPr/>
            </a:pPr>
            <a:r>
              <a:rPr lang="en-US" dirty="0" smtClean="0"/>
              <a:t>Prachi Sharma</a:t>
            </a:r>
          </a:p>
          <a:p>
            <a:pPr marL="0" marR="0" lvl="0" indent="0" algn="r" defTabSz="914400" rtl="0" eaLnBrk="1" fontAlgn="auto" latinLnBrk="0" hangingPunct="1">
              <a:lnSpc>
                <a:spcPct val="90000"/>
              </a:lnSpc>
              <a:spcBef>
                <a:spcPts val="1000"/>
              </a:spcBef>
              <a:spcAft>
                <a:spcPts val="0"/>
              </a:spcAft>
              <a:buClrTx/>
              <a:buSzTx/>
              <a:buFont typeface="Arial"/>
              <a:buNone/>
              <a:tabLst/>
              <a:defRPr/>
            </a:pPr>
            <a:r>
              <a:rPr lang="en-US" dirty="0" smtClean="0"/>
              <a:t>Vandana Tiwari</a:t>
            </a:r>
          </a:p>
          <a:p>
            <a:pPr marL="0" marR="0" lvl="0" indent="0" algn="r" defTabSz="914400" rtl="0" eaLnBrk="1" fontAlgn="auto" latinLnBrk="0" hangingPunct="1">
              <a:lnSpc>
                <a:spcPct val="90000"/>
              </a:lnSpc>
              <a:spcBef>
                <a:spcPts val="1000"/>
              </a:spcBef>
              <a:spcAft>
                <a:spcPts val="0"/>
              </a:spcAft>
              <a:buClrTx/>
              <a:buSzTx/>
              <a:buFont typeface="Arial"/>
              <a:buNone/>
              <a:tabLst/>
              <a:defRPr/>
            </a:pPr>
            <a:r>
              <a:rPr lang="en-US" dirty="0" smtClean="0"/>
              <a:t>Varun Kumar Singh</a:t>
            </a:r>
            <a:endParaRPr lang="en-US" dirty="0"/>
          </a:p>
          <a:p>
            <a:pPr marL="0" marR="0" lvl="0" indent="0" algn="r" defTabSz="914400" rtl="0" eaLnBrk="1" fontAlgn="auto" latinLnBrk="0" hangingPunct="1">
              <a:lnSpc>
                <a:spcPct val="90000"/>
              </a:lnSpc>
              <a:spcBef>
                <a:spcPts val="1000"/>
              </a:spcBef>
              <a:spcAft>
                <a:spcPts val="0"/>
              </a:spcAft>
              <a:buClrTx/>
              <a:buSzTx/>
              <a:buFont typeface="Arial"/>
              <a:buNone/>
              <a:tabLst/>
              <a:defRPr/>
            </a:pPr>
            <a:r>
              <a:rPr lang="en-US" dirty="0" smtClean="0"/>
              <a:t>B</a:t>
            </a:r>
            <a:r>
              <a:rPr lang="en-US" dirty="0"/>
              <a:t>. Tech. (4th Year)  </a:t>
            </a:r>
            <a:endParaRPr kumimoji="0" lang="en-US" i="0" u="none" strike="noStrike" kern="1200" cap="none" spc="0" normalizeH="0" baseline="0" noProof="0" dirty="0">
              <a:ln>
                <a:noFill/>
              </a:ln>
              <a:solidFill>
                <a:schemeClr val="tx1"/>
              </a:solidFill>
              <a:effectLst/>
              <a:uLnTx/>
              <a:uFillTx/>
              <a:latin typeface="+mn-lt"/>
              <a:ea typeface="+mn-ea"/>
              <a:cs typeface="+mn-cs"/>
            </a:endParaRPr>
          </a:p>
        </p:txBody>
      </p:sp>
      <p:sp>
        <p:nvSpPr>
          <p:cNvPr id="13" name="Subtitle 6"/>
          <p:cNvSpPr txBox="1">
            <a:spLocks/>
          </p:cNvSpPr>
          <p:nvPr/>
        </p:nvSpPr>
        <p:spPr>
          <a:xfrm>
            <a:off x="383381" y="3666887"/>
            <a:ext cx="2852737" cy="1655762"/>
          </a:xfrm>
          <a:prstGeom prst="rect">
            <a:avLst/>
          </a:prstGeom>
        </p:spPr>
        <p:txBody>
          <a:bodyPr vert="horz" lIns="91440" tIns="45720" rIns="91440" bIns="45720" rtlCol="0">
            <a:normAutofit/>
          </a:bodyPr>
          <a:lstStyle/>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i="0" u="none" strike="noStrike" kern="1200" cap="none" spc="0" normalizeH="0" baseline="0" noProof="0" dirty="0">
                <a:ln>
                  <a:noFill/>
                </a:ln>
                <a:solidFill>
                  <a:schemeClr val="tx1"/>
                </a:solidFill>
                <a:effectLst/>
                <a:uLnTx/>
                <a:uFillTx/>
                <a:latin typeface="+mn-lt"/>
                <a:ea typeface="+mn-ea"/>
                <a:cs typeface="+mn-cs"/>
              </a:rPr>
              <a:t>Guide :</a:t>
            </a:r>
          </a:p>
          <a:p>
            <a:pPr marL="0" marR="0" lvl="0" indent="0" defTabSz="914400" rtl="0" eaLnBrk="1" fontAlgn="auto" latinLnBrk="0" hangingPunct="1">
              <a:lnSpc>
                <a:spcPct val="90000"/>
              </a:lnSpc>
              <a:spcBef>
                <a:spcPts val="1000"/>
              </a:spcBef>
              <a:spcAft>
                <a:spcPts val="0"/>
              </a:spcAft>
              <a:buClrTx/>
              <a:buSzTx/>
              <a:buFont typeface="Arial"/>
              <a:buNone/>
              <a:tabLst/>
              <a:defRPr/>
            </a:pPr>
            <a:r>
              <a:rPr lang="en-US" dirty="0"/>
              <a:t>Mr. Ashok Kumar Rai</a:t>
            </a:r>
          </a:p>
          <a:p>
            <a:pPr marL="0" marR="0" lvl="0" indent="0" defTabSz="914400" rtl="0" eaLnBrk="1" fontAlgn="auto" latinLnBrk="0" hangingPunct="1">
              <a:lnSpc>
                <a:spcPct val="90000"/>
              </a:lnSpc>
              <a:spcBef>
                <a:spcPts val="1000"/>
              </a:spcBef>
              <a:spcAft>
                <a:spcPts val="0"/>
              </a:spcAft>
              <a:buClrTx/>
              <a:buSzTx/>
              <a:buFont typeface="Arial"/>
              <a:buNone/>
              <a:tabLst/>
              <a:defRPr/>
            </a:pPr>
            <a:r>
              <a:rPr kumimoji="0" lang="en-US" i="0" u="none" strike="noStrike" kern="1200" cap="none" spc="0" normalizeH="0" baseline="0" noProof="0" dirty="0">
                <a:ln>
                  <a:noFill/>
                </a:ln>
                <a:solidFill>
                  <a:schemeClr val="tx1"/>
                </a:solidFill>
                <a:effectLst/>
                <a:uLnTx/>
                <a:uFillTx/>
                <a:latin typeface="+mn-lt"/>
                <a:ea typeface="+mn-ea"/>
                <a:cs typeface="+mn-cs"/>
              </a:rPr>
              <a:t>(Assistant Professor) </a:t>
            </a:r>
          </a:p>
          <a:p>
            <a:pPr marL="0" marR="0" lvl="0" indent="0" defTabSz="914400" rtl="0" eaLnBrk="1" fontAlgn="auto" latinLnBrk="0" hangingPunct="1">
              <a:lnSpc>
                <a:spcPct val="90000"/>
              </a:lnSpc>
              <a:spcBef>
                <a:spcPts val="1000"/>
              </a:spcBef>
              <a:spcAft>
                <a:spcPts val="0"/>
              </a:spcAft>
              <a:buClrTx/>
              <a:buSzTx/>
              <a:buFont typeface="Arial"/>
              <a:buNone/>
              <a:tabLst/>
              <a:defRPr/>
            </a:pPr>
            <a:endParaRPr kumimoji="0" lang="en-US"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861183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952625" y="1014449"/>
            <a:ext cx="9505950" cy="5072026"/>
          </a:xfrm>
        </p:spPr>
        <p:txBody>
          <a:bodyPr>
            <a:normAutofit/>
          </a:bodyPr>
          <a:lstStyle/>
          <a:p>
            <a:pPr algn="l"/>
            <a:r>
              <a:rPr lang="en-US" b="1" dirty="0"/>
              <a:t>About the proposed Model </a:t>
            </a:r>
          </a:p>
          <a:p>
            <a:pPr algn="l"/>
            <a:endParaRPr lang="en-US" b="1" dirty="0"/>
          </a:p>
          <a:p>
            <a:pPr algn="l"/>
            <a:endParaRPr lang="en-US"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268" y="1901613"/>
            <a:ext cx="5645385" cy="2780352"/>
          </a:xfrm>
          <a:prstGeom prst="rect">
            <a:avLst/>
          </a:prstGeom>
        </p:spPr>
      </p:pic>
      <p:pic>
        <p:nvPicPr>
          <p:cNvPr id="4" name="Picture 3"/>
          <p:cNvPicPr>
            <a:picLocks noChangeAspect="1"/>
          </p:cNvPicPr>
          <p:nvPr/>
        </p:nvPicPr>
        <p:blipFill>
          <a:blip r:embed="rId5"/>
          <a:stretch>
            <a:fillRect/>
          </a:stretch>
        </p:blipFill>
        <p:spPr>
          <a:xfrm>
            <a:off x="6593609" y="1743271"/>
            <a:ext cx="5249111" cy="3097036"/>
          </a:xfrm>
          <a:prstGeom prst="rect">
            <a:avLst/>
          </a:prstGeom>
        </p:spPr>
      </p:pic>
      <p:sp>
        <p:nvSpPr>
          <p:cNvPr id="5" name="TextBox 4"/>
          <p:cNvSpPr txBox="1"/>
          <p:nvPr/>
        </p:nvSpPr>
        <p:spPr>
          <a:xfrm>
            <a:off x="587268" y="5303520"/>
            <a:ext cx="5645385" cy="369332"/>
          </a:xfrm>
          <a:prstGeom prst="rect">
            <a:avLst/>
          </a:prstGeom>
          <a:noFill/>
        </p:spPr>
        <p:txBody>
          <a:bodyPr wrap="square" rtlCol="0">
            <a:spAutoFit/>
          </a:bodyPr>
          <a:lstStyle/>
          <a:p>
            <a:pPr algn="ctr"/>
            <a:r>
              <a:rPr lang="en-US" dirty="0"/>
              <a:t>Model Uses Linear Regression</a:t>
            </a:r>
            <a:endParaRPr lang="en-IN" dirty="0"/>
          </a:p>
        </p:txBody>
      </p:sp>
      <p:sp>
        <p:nvSpPr>
          <p:cNvPr id="7" name="TextBox 6"/>
          <p:cNvSpPr txBox="1"/>
          <p:nvPr/>
        </p:nvSpPr>
        <p:spPr>
          <a:xfrm>
            <a:off x="6593609" y="5369140"/>
            <a:ext cx="5249111" cy="369332"/>
          </a:xfrm>
          <a:prstGeom prst="rect">
            <a:avLst/>
          </a:prstGeom>
          <a:noFill/>
        </p:spPr>
        <p:txBody>
          <a:bodyPr wrap="square" rtlCol="0">
            <a:spAutoFit/>
          </a:bodyPr>
          <a:lstStyle/>
          <a:p>
            <a:pPr algn="ctr"/>
            <a:r>
              <a:rPr lang="en-US" dirty="0"/>
              <a:t>Model is implemented on Flask Framework</a:t>
            </a:r>
            <a:endParaRPr lang="en-IN" dirty="0"/>
          </a:p>
        </p:txBody>
      </p:sp>
    </p:spTree>
    <p:extLst>
      <p:ext uri="{BB962C8B-B14F-4D97-AF65-F5344CB8AC3E}">
        <p14:creationId xmlns:p14="http://schemas.microsoft.com/office/powerpoint/2010/main" val="3676297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952625" y="1014449"/>
            <a:ext cx="9505950" cy="5072026"/>
          </a:xfrm>
        </p:spPr>
        <p:txBody>
          <a:bodyPr>
            <a:normAutofit/>
          </a:bodyPr>
          <a:lstStyle/>
          <a:p>
            <a:pPr algn="l"/>
            <a:r>
              <a:rPr lang="en-US" b="1" dirty="0"/>
              <a:t>Workflow of our solution</a:t>
            </a:r>
          </a:p>
          <a:p>
            <a:pPr algn="l"/>
            <a:endParaRPr lang="en-US" b="1" dirty="0"/>
          </a:p>
          <a:p>
            <a:pPr algn="l"/>
            <a:endParaRPr lang="en-US" b="1" dirty="0"/>
          </a:p>
        </p:txBody>
      </p:sp>
      <p:pic>
        <p:nvPicPr>
          <p:cNvPr id="3" name="Picture 2"/>
          <p:cNvPicPr>
            <a:picLocks noChangeAspect="1"/>
          </p:cNvPicPr>
          <p:nvPr/>
        </p:nvPicPr>
        <p:blipFill>
          <a:blip r:embed="rId4"/>
          <a:stretch>
            <a:fillRect/>
          </a:stretch>
        </p:blipFill>
        <p:spPr>
          <a:xfrm>
            <a:off x="1151704" y="1480862"/>
            <a:ext cx="9955208" cy="5270404"/>
          </a:xfrm>
          <a:prstGeom prst="rect">
            <a:avLst/>
          </a:prstGeom>
        </p:spPr>
      </p:pic>
    </p:spTree>
    <p:extLst>
      <p:ext uri="{BB962C8B-B14F-4D97-AF65-F5344CB8AC3E}">
        <p14:creationId xmlns:p14="http://schemas.microsoft.com/office/powerpoint/2010/main" val="79584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952625" y="1014449"/>
            <a:ext cx="9505950" cy="5072026"/>
          </a:xfrm>
        </p:spPr>
        <p:txBody>
          <a:bodyPr>
            <a:normAutofit/>
          </a:bodyPr>
          <a:lstStyle/>
          <a:p>
            <a:pPr algn="l"/>
            <a:r>
              <a:rPr lang="en-US" b="1" dirty="0"/>
              <a:t>Inside our Model…</a:t>
            </a:r>
          </a:p>
          <a:p>
            <a:pPr algn="l"/>
            <a:endParaRPr lang="en-US" b="1" dirty="0"/>
          </a:p>
          <a:p>
            <a:pPr algn="l"/>
            <a:endParaRPr lang="en-US" b="1" dirty="0"/>
          </a:p>
        </p:txBody>
      </p:sp>
      <p:pic>
        <p:nvPicPr>
          <p:cNvPr id="4" name="Picture 3"/>
          <p:cNvPicPr>
            <a:picLocks noChangeAspect="1"/>
          </p:cNvPicPr>
          <p:nvPr/>
        </p:nvPicPr>
        <p:blipFill>
          <a:blip r:embed="rId4"/>
          <a:stretch>
            <a:fillRect/>
          </a:stretch>
        </p:blipFill>
        <p:spPr>
          <a:xfrm>
            <a:off x="1727994" y="1712166"/>
            <a:ext cx="8736012" cy="4862596"/>
          </a:xfrm>
          <a:prstGeom prst="rect">
            <a:avLst/>
          </a:prstGeom>
        </p:spPr>
      </p:pic>
    </p:spTree>
    <p:extLst>
      <p:ext uri="{BB962C8B-B14F-4D97-AF65-F5344CB8AC3E}">
        <p14:creationId xmlns:p14="http://schemas.microsoft.com/office/powerpoint/2010/main" val="4130768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952625" y="1014449"/>
            <a:ext cx="9505950" cy="5072026"/>
          </a:xfrm>
        </p:spPr>
        <p:txBody>
          <a:bodyPr>
            <a:normAutofit/>
          </a:bodyPr>
          <a:lstStyle/>
          <a:p>
            <a:pPr algn="l"/>
            <a:r>
              <a:rPr lang="en-US" b="1" dirty="0"/>
              <a:t>Implementation Flow Of Our Model…</a:t>
            </a:r>
          </a:p>
          <a:p>
            <a:pPr algn="l"/>
            <a:endParaRPr lang="en-US" b="1" dirty="0"/>
          </a:p>
          <a:p>
            <a:pPr algn="l"/>
            <a:endParaRPr lang="en-US"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7994" y="2490268"/>
            <a:ext cx="8736012" cy="3325490"/>
          </a:xfrm>
          <a:prstGeom prst="rect">
            <a:avLst/>
          </a:prstGeom>
        </p:spPr>
      </p:pic>
    </p:spTree>
    <p:extLst>
      <p:ext uri="{BB962C8B-B14F-4D97-AF65-F5344CB8AC3E}">
        <p14:creationId xmlns:p14="http://schemas.microsoft.com/office/powerpoint/2010/main" val="1871348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952625" y="1014449"/>
            <a:ext cx="9505950" cy="5072026"/>
          </a:xfrm>
        </p:spPr>
        <p:txBody>
          <a:bodyPr>
            <a:normAutofit/>
          </a:bodyPr>
          <a:lstStyle/>
          <a:p>
            <a:pPr algn="l"/>
            <a:r>
              <a:rPr lang="en-US" b="1" dirty="0"/>
              <a:t>Student Marks Predictor v1.0</a:t>
            </a:r>
          </a:p>
          <a:p>
            <a:pPr algn="l"/>
            <a:endParaRPr lang="en-US" b="1" dirty="0"/>
          </a:p>
          <a:p>
            <a:pPr algn="l"/>
            <a:endParaRPr lang="en-US" b="1" dirty="0"/>
          </a:p>
        </p:txBody>
      </p:sp>
      <p:pic>
        <p:nvPicPr>
          <p:cNvPr id="2" name="Picture 1"/>
          <p:cNvPicPr>
            <a:picLocks noChangeAspect="1"/>
          </p:cNvPicPr>
          <p:nvPr/>
        </p:nvPicPr>
        <p:blipFill>
          <a:blip r:embed="rId4"/>
          <a:stretch>
            <a:fillRect/>
          </a:stretch>
        </p:blipFill>
        <p:spPr>
          <a:xfrm>
            <a:off x="812044" y="1401607"/>
            <a:ext cx="10567912" cy="5044417"/>
          </a:xfrm>
          <a:prstGeom prst="rect">
            <a:avLst/>
          </a:prstGeom>
        </p:spPr>
      </p:pic>
    </p:spTree>
    <p:extLst>
      <p:ext uri="{BB962C8B-B14F-4D97-AF65-F5344CB8AC3E}">
        <p14:creationId xmlns:p14="http://schemas.microsoft.com/office/powerpoint/2010/main" val="242799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smtClean="0">
                <a:latin typeface="Times New Roman" panose="02020603050405020304" pitchFamily="18" charset="0"/>
                <a:cs typeface="Times New Roman" panose="02020603050405020304" pitchFamily="18" charset="0"/>
              </a:rPr>
              <a:t>CONCLUSION</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2000" dirty="0"/>
              <a:t>Predicting     </a:t>
            </a:r>
            <a:r>
              <a:rPr lang="en-US" sz="2000" dirty="0" smtClean="0"/>
              <a:t>student’s     </a:t>
            </a:r>
            <a:r>
              <a:rPr lang="en-US" sz="2000" dirty="0"/>
              <a:t>performance would  boost  the  results  of  </a:t>
            </a:r>
            <a:r>
              <a:rPr lang="en-US" sz="2000" dirty="0" smtClean="0"/>
              <a:t>student’s </a:t>
            </a:r>
            <a:r>
              <a:rPr lang="en-US" sz="2000" dirty="0"/>
              <a:t>grades and gives teachers a better approach for teaching the  students who are at risk of failure. Regression models</a:t>
            </a:r>
            <a:r>
              <a:rPr lang="en-US" sz="2000" dirty="0" smtClean="0"/>
              <a:t>, tree </a:t>
            </a:r>
            <a:r>
              <a:rPr lang="en-US" sz="2000" dirty="0"/>
              <a:t>based models </a:t>
            </a:r>
            <a:r>
              <a:rPr lang="en-US" sz="2000" dirty="0" smtClean="0"/>
              <a:t>are </a:t>
            </a:r>
            <a:r>
              <a:rPr lang="en-US" sz="2000" dirty="0"/>
              <a:t>created to make the best predictions with high accuracy. The basic idea is to increase the efficiency of the prediction results using various algorithms . Thus by finding the RMSE, </a:t>
            </a:r>
            <a:r>
              <a:rPr lang="en-US" sz="2000" b="1" dirty="0"/>
              <a:t>we </a:t>
            </a:r>
            <a:r>
              <a:rPr lang="en-US" sz="2000" b="1"/>
              <a:t>observed </a:t>
            </a:r>
            <a:r>
              <a:rPr lang="en-US" sz="2000" b="1" smtClean="0"/>
              <a:t>that </a:t>
            </a:r>
            <a:r>
              <a:rPr lang="en-US" sz="2000" b="1" dirty="0"/>
              <a:t>linear model gives optimum results</a:t>
            </a:r>
            <a:r>
              <a:rPr lang="en-US" sz="2000" b="1" dirty="0" smtClean="0"/>
              <a:t>.</a:t>
            </a:r>
            <a:endParaRPr lang="en-IN" sz="2000" dirty="0"/>
          </a:p>
        </p:txBody>
      </p:sp>
    </p:spTree>
    <p:extLst>
      <p:ext uri="{BB962C8B-B14F-4D97-AF65-F5344CB8AC3E}">
        <p14:creationId xmlns:p14="http://schemas.microsoft.com/office/powerpoint/2010/main" val="1489692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mn-lt"/>
              </a:rPr>
              <a:t>Use after Pandemic? Other usage and further improvements…</a:t>
            </a:r>
            <a:endParaRPr lang="en-IN" sz="2800" b="1" dirty="0">
              <a:latin typeface="+mn-lt"/>
            </a:endParaRPr>
          </a:p>
        </p:txBody>
      </p:sp>
      <p:sp>
        <p:nvSpPr>
          <p:cNvPr id="3" name="Content Placeholder 2"/>
          <p:cNvSpPr>
            <a:spLocks noGrp="1"/>
          </p:cNvSpPr>
          <p:nvPr>
            <p:ph idx="1"/>
          </p:nvPr>
        </p:nvSpPr>
        <p:spPr/>
        <p:txBody>
          <a:bodyPr>
            <a:normAutofit/>
          </a:bodyPr>
          <a:lstStyle/>
          <a:p>
            <a:pPr algn="just"/>
            <a:r>
              <a:rPr lang="en-US" sz="2200" dirty="0" smtClean="0">
                <a:latin typeface="Rockwell" panose="02060603020205020403" pitchFamily="18" charset="0"/>
              </a:rPr>
              <a:t>After pandemic this could be used for predicting students performance in exams by the schools, colleges and coaching institutes so that they can know on which students they need to pay attention to more.</a:t>
            </a:r>
          </a:p>
          <a:p>
            <a:pPr algn="just"/>
            <a:r>
              <a:rPr lang="en-US" sz="2200" dirty="0" smtClean="0">
                <a:latin typeface="Rockwell" panose="02060603020205020403" pitchFamily="18" charset="0"/>
              </a:rPr>
              <a:t>This is actually a Machine Learning model without learning capabilities i.e. though it uses the data and makes a relationship and provide us accurate output, but what if we need to change the input datasets and provide real time input and output of a large number of students. So further, this has to be a real time model in which we can change the training data sets at real time to get more effective data. </a:t>
            </a:r>
            <a:endParaRPr lang="en-IN" sz="2200" dirty="0">
              <a:latin typeface="Rockwell" panose="02060603020205020403" pitchFamily="18" charset="0"/>
            </a:endParaRPr>
          </a:p>
        </p:txBody>
      </p:sp>
    </p:spTree>
    <p:extLst>
      <p:ext uri="{BB962C8B-B14F-4D97-AF65-F5344CB8AC3E}">
        <p14:creationId xmlns:p14="http://schemas.microsoft.com/office/powerpoint/2010/main" val="86506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Arial Black" panose="020B0A04020102020204" pitchFamily="34" charset="0"/>
              </a:rPr>
              <a:t>Thank You</a:t>
            </a:r>
            <a:endParaRPr lang="en-IN" b="1" dirty="0">
              <a:latin typeface="Arial Black" panose="020B0A04020102020204" pitchFamily="34" charset="0"/>
            </a:endParaRPr>
          </a:p>
        </p:txBody>
      </p:sp>
      <p:sp>
        <p:nvSpPr>
          <p:cNvPr id="3" name="Subtitle 2"/>
          <p:cNvSpPr>
            <a:spLocks noGrp="1"/>
          </p:cNvSpPr>
          <p:nvPr>
            <p:ph type="subTitle" idx="1"/>
          </p:nvPr>
        </p:nvSpPr>
        <p:spPr/>
        <p:txBody>
          <a:bodyPr/>
          <a:lstStyle/>
          <a:p>
            <a:r>
              <a:rPr lang="en-US" dirty="0" smtClean="0"/>
              <a:t>Any Queries…..?</a:t>
            </a:r>
            <a:endParaRPr lang="en-IN" dirty="0"/>
          </a:p>
        </p:txBody>
      </p:sp>
    </p:spTree>
    <p:extLst>
      <p:ext uri="{BB962C8B-B14F-4D97-AF65-F5344CB8AC3E}">
        <p14:creationId xmlns:p14="http://schemas.microsoft.com/office/powerpoint/2010/main" val="2188396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952625" y="1014449"/>
            <a:ext cx="9505950" cy="5072026"/>
          </a:xfrm>
        </p:spPr>
        <p:txBody>
          <a:bodyPr>
            <a:normAutofit fontScale="92500" lnSpcReduction="20000"/>
          </a:bodyPr>
          <a:lstStyle/>
          <a:p>
            <a:r>
              <a:rPr lang="en-US" sz="2800" b="1" dirty="0"/>
              <a:t>CONTENTS</a:t>
            </a:r>
          </a:p>
          <a:p>
            <a:endParaRPr lang="en-US" sz="2800" b="1" dirty="0"/>
          </a:p>
          <a:p>
            <a:pPr algn="l">
              <a:buFont typeface="Arial" pitchFamily="34" charset="0"/>
              <a:buChar char="•"/>
            </a:pPr>
            <a:r>
              <a:rPr lang="en-US" b="1" dirty="0"/>
              <a:t> Introduction</a:t>
            </a:r>
          </a:p>
          <a:p>
            <a:pPr algn="l">
              <a:buFont typeface="Arial" pitchFamily="34" charset="0"/>
              <a:buChar char="•"/>
            </a:pPr>
            <a:r>
              <a:rPr lang="en-US" b="1" dirty="0"/>
              <a:t> Motivation &amp; objective</a:t>
            </a:r>
          </a:p>
          <a:p>
            <a:pPr algn="l">
              <a:buFont typeface="Arial" pitchFamily="34" charset="0"/>
              <a:buChar char="•"/>
            </a:pPr>
            <a:r>
              <a:rPr lang="en-US" b="1" dirty="0"/>
              <a:t> E-learning and Evaluation through Online Classes</a:t>
            </a:r>
          </a:p>
          <a:p>
            <a:pPr algn="l">
              <a:buFont typeface="Arial" pitchFamily="34" charset="0"/>
              <a:buChar char="•"/>
            </a:pPr>
            <a:r>
              <a:rPr lang="en-US" b="1" dirty="0"/>
              <a:t> New Problem – Access to Internet</a:t>
            </a:r>
          </a:p>
          <a:p>
            <a:pPr algn="l">
              <a:buFont typeface="Arial" pitchFamily="34" charset="0"/>
              <a:buChar char="•"/>
            </a:pPr>
            <a:r>
              <a:rPr lang="en-US" b="1" dirty="0"/>
              <a:t> Aim and Problem Statement </a:t>
            </a:r>
          </a:p>
          <a:p>
            <a:pPr algn="l">
              <a:buFont typeface="Arial" pitchFamily="34" charset="0"/>
              <a:buChar char="•"/>
            </a:pPr>
            <a:r>
              <a:rPr lang="en-US" b="1" dirty="0"/>
              <a:t> Proposed Solution : Machine Learning Model</a:t>
            </a:r>
          </a:p>
          <a:p>
            <a:pPr algn="l">
              <a:buFont typeface="Arial" pitchFamily="34" charset="0"/>
              <a:buChar char="•"/>
            </a:pPr>
            <a:r>
              <a:rPr lang="en-US" b="1" dirty="0"/>
              <a:t> Why Machine Learning ??? </a:t>
            </a:r>
          </a:p>
          <a:p>
            <a:pPr algn="l">
              <a:buFont typeface="Arial" pitchFamily="34" charset="0"/>
              <a:buChar char="•"/>
            </a:pPr>
            <a:r>
              <a:rPr lang="en-US" b="1" dirty="0"/>
              <a:t> About proposed model</a:t>
            </a:r>
          </a:p>
          <a:p>
            <a:pPr algn="l">
              <a:buFont typeface="Arial" pitchFamily="34" charset="0"/>
              <a:buChar char="•"/>
            </a:pPr>
            <a:r>
              <a:rPr lang="en-US" b="1" dirty="0"/>
              <a:t> Workflow Of Our Solution</a:t>
            </a:r>
          </a:p>
          <a:p>
            <a:pPr algn="l">
              <a:buFont typeface="Arial" pitchFamily="34" charset="0"/>
              <a:buChar char="•"/>
            </a:pPr>
            <a:r>
              <a:rPr lang="en-US" b="1" dirty="0"/>
              <a:t> Inside our Model</a:t>
            </a:r>
          </a:p>
          <a:p>
            <a:pPr algn="l">
              <a:buFont typeface="Arial" pitchFamily="34" charset="0"/>
              <a:buChar char="•"/>
            </a:pPr>
            <a:r>
              <a:rPr lang="en-US" b="1" dirty="0"/>
              <a:t> Student Marks Predictor v1.0</a:t>
            </a:r>
          </a:p>
          <a:p>
            <a:pPr algn="l"/>
            <a:endParaRPr lang="en-US" dirty="0"/>
          </a:p>
        </p:txBody>
      </p:sp>
    </p:spTree>
    <p:extLst>
      <p:ext uri="{BB962C8B-B14F-4D97-AF65-F5344CB8AC3E}">
        <p14:creationId xmlns:p14="http://schemas.microsoft.com/office/powerpoint/2010/main" val="861183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343025" y="1014449"/>
            <a:ext cx="9505950" cy="5072026"/>
          </a:xfrm>
        </p:spPr>
        <p:txBody>
          <a:bodyPr>
            <a:normAutofit fontScale="92500" lnSpcReduction="10000"/>
          </a:bodyPr>
          <a:lstStyle/>
          <a:p>
            <a:pPr algn="l"/>
            <a:r>
              <a:rPr lang="en-US" b="1" dirty="0"/>
              <a:t>Introduction</a:t>
            </a:r>
          </a:p>
          <a:p>
            <a:pPr marL="342900" indent="-342900" algn="just">
              <a:buFont typeface="Arial" panose="020B0604020202020204" pitchFamily="34" charset="0"/>
              <a:buChar char="•"/>
            </a:pPr>
            <a:r>
              <a:rPr lang="en-US" dirty="0">
                <a:latin typeface="Rockwell" panose="02060603020205020403" pitchFamily="18" charset="0"/>
              </a:rPr>
              <a:t>Year 2020 was a real tough year for the world. Mankind faced a terrible pandemic, CORONA, caused by a Chinese originated virus COVID-19. This showed us the reality of the so called developed nations , as vaccine took more than a year, to get discovered. This not only affected the world’s economy but also destructed the social life of people.</a:t>
            </a:r>
          </a:p>
          <a:p>
            <a:pPr marL="342900" indent="-342900" algn="just">
              <a:buFont typeface="Arial" panose="020B0604020202020204" pitchFamily="34" charset="0"/>
              <a:buChar char="•"/>
            </a:pPr>
            <a:r>
              <a:rPr lang="en-US" dirty="0">
                <a:latin typeface="Rockwell" panose="02060603020205020403" pitchFamily="18" charset="0"/>
              </a:rPr>
              <a:t>This pandemic had a huge affect on the education system of entire world, as almost all the schools and colleges around the globe was shut, and classes were called off for almost for half a hear. This not only created a lag in academic calendar of   the institutions , which could lead to a disaster for any student as his year could get wasted . </a:t>
            </a:r>
          </a:p>
          <a:p>
            <a:pPr marL="342900" indent="-342900" algn="just">
              <a:buFont typeface="Arial" panose="020B0604020202020204" pitchFamily="34" charset="0"/>
              <a:buChar char="•"/>
            </a:pPr>
            <a:r>
              <a:rPr lang="en-US" dirty="0">
                <a:latin typeface="Rockwell" panose="02060603020205020403" pitchFamily="18" charset="0"/>
              </a:rPr>
              <a:t>Various methods were used to tackle the problem by various institutions and government. Our main aim of making this project was just to propose another method to take on this problem caused due to pandemic.  </a:t>
            </a:r>
            <a:endParaRPr lang="en-IN" dirty="0">
              <a:latin typeface="Rockwell" panose="02060603020205020403" pitchFamily="18" charset="0"/>
            </a:endParaRPr>
          </a:p>
          <a:p>
            <a:pPr algn="l"/>
            <a:endParaRPr lang="en-US" b="1" dirty="0"/>
          </a:p>
        </p:txBody>
      </p:sp>
    </p:spTree>
    <p:extLst>
      <p:ext uri="{BB962C8B-B14F-4D97-AF65-F5344CB8AC3E}">
        <p14:creationId xmlns:p14="http://schemas.microsoft.com/office/powerpoint/2010/main" val="861183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952625" y="1014449"/>
            <a:ext cx="9505950" cy="5072026"/>
          </a:xfrm>
        </p:spPr>
        <p:txBody>
          <a:bodyPr>
            <a:normAutofit/>
          </a:bodyPr>
          <a:lstStyle/>
          <a:p>
            <a:pPr algn="l"/>
            <a:r>
              <a:rPr lang="en-US" b="1" dirty="0"/>
              <a:t>Motivation and Objective</a:t>
            </a:r>
          </a:p>
          <a:p>
            <a:pPr algn="l"/>
            <a:endParaRPr lang="en-US" b="1"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778" y="1457051"/>
            <a:ext cx="5789295" cy="2383429"/>
          </a:xfrm>
          <a:prstGeom prst="rect">
            <a:avLst/>
          </a:prstGeom>
        </p:spPr>
      </p:pic>
      <p:sp>
        <p:nvSpPr>
          <p:cNvPr id="2" name="TextBox 1"/>
          <p:cNvSpPr txBox="1"/>
          <p:nvPr/>
        </p:nvSpPr>
        <p:spPr>
          <a:xfrm>
            <a:off x="1952625" y="4169664"/>
            <a:ext cx="9020175" cy="1477328"/>
          </a:xfrm>
          <a:prstGeom prst="rect">
            <a:avLst/>
          </a:prstGeom>
          <a:noFill/>
        </p:spPr>
        <p:txBody>
          <a:bodyPr wrap="square" rtlCol="0">
            <a:spAutoFit/>
          </a:bodyPr>
          <a:lstStyle/>
          <a:p>
            <a:pPr algn="just"/>
            <a:r>
              <a:rPr lang="en-US" dirty="0" smtClean="0"/>
              <a:t>The above map shows that how the COVID-19 pandemic affected entire world. About 90% countries around the world completely locked them down. This caused an immediate break to the academic and school related work. The studies of around 2 billion people were affected harshly. So there was a need for strong and firm solution for the students so that their year won’t go useless.</a:t>
            </a:r>
            <a:endParaRPr lang="en-IN" dirty="0"/>
          </a:p>
        </p:txBody>
      </p:sp>
    </p:spTree>
    <p:extLst>
      <p:ext uri="{BB962C8B-B14F-4D97-AF65-F5344CB8AC3E}">
        <p14:creationId xmlns:p14="http://schemas.microsoft.com/office/powerpoint/2010/main" val="247980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952625" y="1014449"/>
            <a:ext cx="9505950" cy="5072026"/>
          </a:xfrm>
        </p:spPr>
        <p:txBody>
          <a:bodyPr>
            <a:normAutofit/>
          </a:bodyPr>
          <a:lstStyle/>
          <a:p>
            <a:pPr algn="l"/>
            <a:r>
              <a:rPr lang="en-US" b="1" dirty="0"/>
              <a:t>E-learning and Evaluation Through Online Exams</a:t>
            </a:r>
          </a:p>
          <a:p>
            <a:pPr algn="l"/>
            <a:endParaRPr lang="en-US" b="1" dirty="0"/>
          </a:p>
          <a:p>
            <a:pPr algn="l"/>
            <a:endParaRPr lang="en-US" b="1"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013" y="1879752"/>
            <a:ext cx="4452343" cy="3341419"/>
          </a:xfrm>
          <a:prstGeom prst="rect">
            <a:avLst/>
          </a:prstGeom>
        </p:spPr>
      </p:pic>
      <p:sp>
        <p:nvSpPr>
          <p:cNvPr id="2" name="TextBox 1"/>
          <p:cNvSpPr txBox="1"/>
          <p:nvPr/>
        </p:nvSpPr>
        <p:spPr>
          <a:xfrm>
            <a:off x="6497416" y="2534798"/>
            <a:ext cx="4646072" cy="2031325"/>
          </a:xfrm>
          <a:prstGeom prst="rect">
            <a:avLst/>
          </a:prstGeom>
          <a:noFill/>
        </p:spPr>
        <p:txBody>
          <a:bodyPr wrap="square" rtlCol="0">
            <a:spAutoFit/>
          </a:bodyPr>
          <a:lstStyle/>
          <a:p>
            <a:pPr algn="just"/>
            <a:r>
              <a:rPr lang="en-US" dirty="0" smtClean="0"/>
              <a:t>For evaluation of a students score and conducting a fair exam a method was thought, online examination. This was a used solution which was already used in various sectors like in distance learning. So this was the first idea that was made to replace the classroom studies for short span of time.</a:t>
            </a:r>
            <a:endParaRPr lang="en-IN" dirty="0"/>
          </a:p>
        </p:txBody>
      </p:sp>
    </p:spTree>
    <p:extLst>
      <p:ext uri="{BB962C8B-B14F-4D97-AF65-F5344CB8AC3E}">
        <p14:creationId xmlns:p14="http://schemas.microsoft.com/office/powerpoint/2010/main" val="1714982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952625" y="1014449"/>
            <a:ext cx="9505950" cy="5072026"/>
          </a:xfrm>
        </p:spPr>
        <p:txBody>
          <a:bodyPr>
            <a:normAutofit/>
          </a:bodyPr>
          <a:lstStyle/>
          <a:p>
            <a:pPr algn="l"/>
            <a:r>
              <a:rPr lang="en-US" b="1" dirty="0"/>
              <a:t>A new problem – Access to Internet</a:t>
            </a:r>
          </a:p>
          <a:p>
            <a:pPr algn="l"/>
            <a:endParaRPr lang="en-US" b="1" dirty="0"/>
          </a:p>
          <a:p>
            <a:pPr algn="l"/>
            <a:endParaRPr lang="en-US" b="1" dirty="0"/>
          </a:p>
        </p:txBody>
      </p:sp>
      <p:pic>
        <p:nvPicPr>
          <p:cNvPr id="2" name="Picture 1"/>
          <p:cNvPicPr>
            <a:picLocks noChangeAspect="1"/>
          </p:cNvPicPr>
          <p:nvPr/>
        </p:nvPicPr>
        <p:blipFill>
          <a:blip r:embed="rId4"/>
          <a:stretch>
            <a:fillRect/>
          </a:stretch>
        </p:blipFill>
        <p:spPr>
          <a:xfrm>
            <a:off x="5559551" y="1743271"/>
            <a:ext cx="5899023" cy="4145639"/>
          </a:xfrm>
          <a:prstGeom prst="rect">
            <a:avLst/>
          </a:prstGeom>
        </p:spPr>
      </p:pic>
      <p:sp>
        <p:nvSpPr>
          <p:cNvPr id="3" name="TextBox 2"/>
          <p:cNvSpPr txBox="1"/>
          <p:nvPr/>
        </p:nvSpPr>
        <p:spPr>
          <a:xfrm>
            <a:off x="587268" y="3164017"/>
            <a:ext cx="4267200" cy="1477328"/>
          </a:xfrm>
          <a:prstGeom prst="rect">
            <a:avLst/>
          </a:prstGeom>
          <a:noFill/>
        </p:spPr>
        <p:txBody>
          <a:bodyPr wrap="square" rtlCol="0">
            <a:spAutoFit/>
          </a:bodyPr>
          <a:lstStyle/>
          <a:p>
            <a:r>
              <a:rPr lang="en-US" dirty="0" smtClean="0"/>
              <a:t>The problem raised in online was the access to internet. If we talk about India, only 35% of total population has access to high speed internet. So everyone didn't get access to study or give exams.</a:t>
            </a:r>
            <a:endParaRPr lang="en-IN" dirty="0"/>
          </a:p>
        </p:txBody>
      </p:sp>
    </p:spTree>
    <p:extLst>
      <p:ext uri="{BB962C8B-B14F-4D97-AF65-F5344CB8AC3E}">
        <p14:creationId xmlns:p14="http://schemas.microsoft.com/office/powerpoint/2010/main" val="2246693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952625" y="1014449"/>
            <a:ext cx="9505950" cy="5072026"/>
          </a:xfrm>
        </p:spPr>
        <p:txBody>
          <a:bodyPr>
            <a:normAutofit/>
          </a:bodyPr>
          <a:lstStyle/>
          <a:p>
            <a:pPr algn="l"/>
            <a:r>
              <a:rPr lang="en-US" b="1" dirty="0">
                <a:latin typeface="Rockwell" pitchFamily="18" charset="0"/>
              </a:rPr>
              <a:t>AIM And Problem Statement</a:t>
            </a:r>
          </a:p>
          <a:p>
            <a:pPr algn="l"/>
            <a:endParaRPr lang="en-US" b="1" dirty="0">
              <a:latin typeface="Rockwell" pitchFamily="18" charset="0"/>
            </a:endParaRPr>
          </a:p>
          <a:p>
            <a:pPr marL="342900" indent="-342900" algn="just">
              <a:buFont typeface="Arial" panose="020B0604020202020204" pitchFamily="34" charset="0"/>
              <a:buChar char="•"/>
            </a:pPr>
            <a:r>
              <a:rPr lang="en-US" dirty="0">
                <a:latin typeface="Rockwell" pitchFamily="18" charset="0"/>
              </a:rPr>
              <a:t>To find a genuine method for evaluation of Marks without conducting exams, and should be authentic and accurate.</a:t>
            </a:r>
          </a:p>
          <a:p>
            <a:pPr marL="342900" indent="-342900" algn="l">
              <a:buFont typeface="Arial" panose="020B0604020202020204" pitchFamily="34" charset="0"/>
              <a:buChar char="•"/>
            </a:pPr>
            <a:endParaRPr lang="en-US" dirty="0">
              <a:latin typeface="Rockwell" pitchFamily="18" charset="0"/>
            </a:endParaRPr>
          </a:p>
          <a:p>
            <a:pPr algn="l"/>
            <a:endParaRPr lang="en-US" b="1" dirty="0">
              <a:latin typeface="Rockwell" pitchFamily="18" charset="0"/>
            </a:endParaRPr>
          </a:p>
        </p:txBody>
      </p:sp>
    </p:spTree>
    <p:extLst>
      <p:ext uri="{BB962C8B-B14F-4D97-AF65-F5344CB8AC3E}">
        <p14:creationId xmlns:p14="http://schemas.microsoft.com/office/powerpoint/2010/main" val="2019095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744441" y="1014449"/>
            <a:ext cx="9505950" cy="5072026"/>
          </a:xfrm>
        </p:spPr>
        <p:txBody>
          <a:bodyPr>
            <a:normAutofit/>
          </a:bodyPr>
          <a:lstStyle/>
          <a:p>
            <a:pPr algn="l"/>
            <a:r>
              <a:rPr lang="en-US" sz="3200" b="1" dirty="0"/>
              <a:t>PROPOSED SOLUTION – A MACHINE LEARNING MODEL</a:t>
            </a:r>
          </a:p>
          <a:p>
            <a:pPr algn="l"/>
            <a:endParaRPr lang="en-US" sz="2200" dirty="0">
              <a:latin typeface="Rockwell" panose="02060603020205020403" pitchFamily="18" charset="0"/>
            </a:endParaRPr>
          </a:p>
          <a:p>
            <a:pPr marL="342900" indent="-342900" algn="just">
              <a:buFont typeface="Arial" panose="020B0604020202020204" pitchFamily="34" charset="0"/>
              <a:buChar char="•"/>
            </a:pPr>
            <a:r>
              <a:rPr lang="en-US" sz="2200" dirty="0" smtClean="0">
                <a:latin typeface="Rockwell" panose="02060603020205020403" pitchFamily="18" charset="0"/>
              </a:rPr>
              <a:t>Our </a:t>
            </a:r>
            <a:r>
              <a:rPr lang="en-US" sz="2200" dirty="0">
                <a:latin typeface="Rockwell" panose="02060603020205020403" pitchFamily="18" charset="0"/>
              </a:rPr>
              <a:t>solution to this problem is to make a Machine Learning model that was able to predict the total percentage of marks a student with the help of his total hours of class attended/ studied.</a:t>
            </a:r>
          </a:p>
          <a:p>
            <a:pPr marL="342900" indent="-342900" algn="just">
              <a:buFont typeface="Arial" panose="020B0604020202020204" pitchFamily="34" charset="0"/>
              <a:buChar char="•"/>
            </a:pPr>
            <a:r>
              <a:rPr lang="en-US" sz="2200" dirty="0">
                <a:latin typeface="Rockwell" panose="02060603020205020403" pitchFamily="18" charset="0"/>
              </a:rPr>
              <a:t>To get the justified solution we took the previous performance of the student as sample data.</a:t>
            </a:r>
          </a:p>
          <a:p>
            <a:pPr algn="l"/>
            <a:endParaRPr lang="en-US" b="1" dirty="0"/>
          </a:p>
        </p:txBody>
      </p:sp>
    </p:spTree>
    <p:extLst>
      <p:ext uri="{BB962C8B-B14F-4D97-AF65-F5344CB8AC3E}">
        <p14:creationId xmlns:p14="http://schemas.microsoft.com/office/powerpoint/2010/main" val="3487863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280160" y="516612"/>
            <a:ext cx="10434512" cy="1226659"/>
          </a:xfrm>
        </p:spPr>
        <p:txBody>
          <a:bodyPr>
            <a:normAutofit fontScale="90000"/>
          </a:bodyPr>
          <a:lstStyle/>
          <a:p>
            <a:r>
              <a:rPr lang="en-US" b="1" spc="300" dirty="0"/>
              <a:t/>
            </a:r>
            <a:br>
              <a:rPr lang="en-US" b="1" spc="300" dirty="0"/>
            </a:br>
            <a:r>
              <a:rPr lang="en-US" b="1" spc="300" dirty="0"/>
              <a:t/>
            </a:r>
            <a:br>
              <a:rPr lang="en-US" b="1" spc="300" dirty="0"/>
            </a:br>
            <a:r>
              <a:rPr lang="en-US" sz="3100" b="1" spc="300" dirty="0">
                <a:solidFill>
                  <a:srgbClr val="3333FF"/>
                </a:solidFill>
              </a:rPr>
              <a:t/>
            </a:r>
            <a:br>
              <a:rPr lang="en-US" sz="3100" b="1" spc="300" dirty="0">
                <a:solidFill>
                  <a:srgbClr val="3333FF"/>
                </a:solidFill>
              </a:rPr>
            </a:br>
            <a:endParaRPr lang="en-US" sz="3100" b="1" spc="300" dirty="0"/>
          </a:p>
        </p:txBody>
      </p:sp>
      <p:pic>
        <p:nvPicPr>
          <p:cNvPr id="6" name="Picture 5">
            <a:extLst>
              <a:ext uri="{FF2B5EF4-FFF2-40B4-BE49-F238E27FC236}">
                <a16:creationId xmlns:a16="http://schemas.microsoft.com/office/drawing/2014/main" id="{A9829A8E-8DDC-4643-B31E-31F063EB80C2}"/>
              </a:ext>
            </a:extLst>
          </p:cNvPr>
          <p:cNvPicPr>
            <a:picLocks noChangeAspect="1"/>
          </p:cNvPicPr>
          <p:nvPr/>
        </p:nvPicPr>
        <p:blipFill>
          <a:blip r:embed="rId2"/>
          <a:stretch>
            <a:fillRect/>
          </a:stretch>
        </p:blipFill>
        <p:spPr>
          <a:xfrm rot="5400000">
            <a:off x="5837695" y="-5837694"/>
            <a:ext cx="516610" cy="12192003"/>
          </a:xfrm>
          <a:prstGeom prst="rect">
            <a:avLst/>
          </a:prstGeom>
        </p:spPr>
      </p:pic>
      <p:pic>
        <p:nvPicPr>
          <p:cNvPr id="12" name="Picture 11" descr="logo==.jpg"/>
          <p:cNvPicPr/>
          <p:nvPr/>
        </p:nvPicPr>
        <p:blipFill>
          <a:blip r:embed="rId3" cstate="print">
            <a:clrChange>
              <a:clrFrom>
                <a:srgbClr val="FFFDFF"/>
              </a:clrFrom>
              <a:clrTo>
                <a:srgbClr val="FFFDFF">
                  <a:alpha val="0"/>
                </a:srgbClr>
              </a:clrTo>
            </a:clrChange>
          </a:blip>
          <a:srcRect/>
          <a:stretch>
            <a:fillRect/>
          </a:stretch>
        </p:blipFill>
        <p:spPr bwMode="auto">
          <a:xfrm>
            <a:off x="104649" y="615674"/>
            <a:ext cx="482619" cy="598764"/>
          </a:xfrm>
          <a:prstGeom prst="rect">
            <a:avLst/>
          </a:prstGeom>
          <a:noFill/>
          <a:ln w="9525">
            <a:noFill/>
            <a:miter lim="800000"/>
            <a:headEnd/>
            <a:tailEnd/>
          </a:ln>
        </p:spPr>
      </p:pic>
      <p:sp>
        <p:nvSpPr>
          <p:cNvPr id="10" name="Subtitle 9"/>
          <p:cNvSpPr>
            <a:spLocks noGrp="1"/>
          </p:cNvSpPr>
          <p:nvPr>
            <p:ph type="subTitle" idx="1"/>
          </p:nvPr>
        </p:nvSpPr>
        <p:spPr>
          <a:xfrm>
            <a:off x="1952625" y="1014449"/>
            <a:ext cx="9505950" cy="5072026"/>
          </a:xfrm>
        </p:spPr>
        <p:txBody>
          <a:bodyPr>
            <a:normAutofit/>
          </a:bodyPr>
          <a:lstStyle/>
          <a:p>
            <a:pPr algn="l"/>
            <a:r>
              <a:rPr lang="en-US" b="1" dirty="0"/>
              <a:t>Why Machine Learning ???</a:t>
            </a:r>
          </a:p>
          <a:p>
            <a:pPr algn="l"/>
            <a:endParaRPr lang="en-US" b="1" dirty="0"/>
          </a:p>
          <a:p>
            <a:pPr algn="l"/>
            <a:endParaRPr lang="en-US" b="1" dirty="0"/>
          </a:p>
        </p:txBody>
      </p:sp>
      <p:pic>
        <p:nvPicPr>
          <p:cNvPr id="3" name="Picture 2"/>
          <p:cNvPicPr>
            <a:picLocks/>
          </p:cNvPicPr>
          <p:nvPr/>
        </p:nvPicPr>
        <p:blipFill>
          <a:blip r:embed="rId4"/>
          <a:stretch>
            <a:fillRect/>
          </a:stretch>
        </p:blipFill>
        <p:spPr>
          <a:xfrm>
            <a:off x="1280160" y="1743291"/>
            <a:ext cx="4680000" cy="4680000"/>
          </a:xfrm>
          <a:prstGeom prst="rect">
            <a:avLst/>
          </a:prstGeom>
        </p:spPr>
      </p:pic>
      <p:sp>
        <p:nvSpPr>
          <p:cNvPr id="2" name="TextBox 1"/>
          <p:cNvSpPr txBox="1"/>
          <p:nvPr/>
        </p:nvSpPr>
        <p:spPr>
          <a:xfrm>
            <a:off x="7104185" y="2657910"/>
            <a:ext cx="3868615" cy="1785104"/>
          </a:xfrm>
          <a:prstGeom prst="rect">
            <a:avLst/>
          </a:prstGeom>
          <a:noFill/>
        </p:spPr>
        <p:txBody>
          <a:bodyPr wrap="square" rtlCol="0">
            <a:spAutoFit/>
          </a:bodyPr>
          <a:lstStyle/>
          <a:p>
            <a:pPr algn="just"/>
            <a:r>
              <a:rPr lang="en-US" sz="2200" dirty="0" smtClean="0"/>
              <a:t>Machine Learning is used as it has the capability to predict the output required. It is most reliable and a trending technology of this century.</a:t>
            </a:r>
            <a:endParaRPr lang="en-IN" sz="2200" dirty="0"/>
          </a:p>
        </p:txBody>
      </p:sp>
    </p:spTree>
    <p:extLst>
      <p:ext uri="{BB962C8B-B14F-4D97-AF65-F5344CB8AC3E}">
        <p14:creationId xmlns:p14="http://schemas.microsoft.com/office/powerpoint/2010/main" val="1649907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ami Basic Course PPt_tricolor_multiple" id="{23E13A4A-78E1-46EF-A328-4E902336B41C}" vid="{EF842B63-D2A0-441D-8896-AB825C58B3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Asami Basic Course PPt_final</Template>
  <TotalTime>535</TotalTime>
  <Words>820</Words>
  <Application>Microsoft Office PowerPoint</Application>
  <PresentationFormat>Widescreen</PresentationFormat>
  <Paragraphs>74</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Algerian</vt:lpstr>
      <vt:lpstr>Arial</vt:lpstr>
      <vt:lpstr>Arial Black</vt:lpstr>
      <vt:lpstr>Bernard MT Condensed</vt:lpstr>
      <vt:lpstr>Calibri</vt:lpstr>
      <vt:lpstr>Calibri Light</vt:lpstr>
      <vt:lpstr>Rockwell</vt:lpstr>
      <vt:lpstr>Times New Roman</vt:lpstr>
      <vt:lpstr>Office Theme</vt:lpstr>
      <vt:lpstr>PowerPoint Presentation</vt:lpstr>
      <vt:lpstr>   </vt:lpstr>
      <vt:lpstr>   </vt:lpstr>
      <vt:lpstr>   </vt:lpstr>
      <vt:lpstr>   </vt:lpstr>
      <vt:lpstr>   </vt:lpstr>
      <vt:lpstr>   </vt:lpstr>
      <vt:lpstr>   </vt:lpstr>
      <vt:lpstr>   </vt:lpstr>
      <vt:lpstr>   </vt:lpstr>
      <vt:lpstr>   </vt:lpstr>
      <vt:lpstr>   </vt:lpstr>
      <vt:lpstr>   </vt:lpstr>
      <vt:lpstr>   </vt:lpstr>
      <vt:lpstr>CONCLUSION</vt:lpstr>
      <vt:lpstr>Use after Pandemic? Other usage and further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PA to Director</dc:creator>
  <cp:lastModifiedBy>Jarvis</cp:lastModifiedBy>
  <cp:revision>129</cp:revision>
  <dcterms:created xsi:type="dcterms:W3CDTF">2018-04-17T07:22:32Z</dcterms:created>
  <dcterms:modified xsi:type="dcterms:W3CDTF">2021-08-06T06:29:28Z</dcterms:modified>
</cp:coreProperties>
</file>